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53" r:id="rId5"/>
    <p:sldMasterId id="2147483651" r:id="rId6"/>
    <p:sldMasterId id="2147483663" r:id="rId7"/>
    <p:sldMasterId id="2147483665" r:id="rId8"/>
  </p:sldMasterIdLst>
  <p:notesMasterIdLst>
    <p:notesMasterId r:id="rId15"/>
  </p:notesMasterIdLst>
  <p:handoutMasterIdLst>
    <p:handoutMasterId r:id="rId16"/>
  </p:handoutMasterIdLst>
  <p:sldIdLst>
    <p:sldId id="257" r:id="rId9"/>
    <p:sldId id="263" r:id="rId10"/>
    <p:sldId id="266" r:id="rId11"/>
    <p:sldId id="271" r:id="rId12"/>
    <p:sldId id="273" r:id="rId13"/>
    <p:sldId id="259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80037"/>
  </p:normalViewPr>
  <p:slideViewPr>
    <p:cSldViewPr snapToGrid="0" snapToObjects="1">
      <p:cViewPr varScale="1">
        <p:scale>
          <a:sx n="49" d="100"/>
          <a:sy n="49" d="100"/>
        </p:scale>
        <p:origin x="1590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BAA0FB-42CD-4143-8D4C-E3D11E7F6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4D21F-D14A-874B-ACEA-98F6B76003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0F1FFE-DDE3-D84C-9ED3-2E49D8943C3F}" type="datetimeFigureOut">
              <a:rPr lang="en-US" altLang="en-US"/>
              <a:pPr>
                <a:defRPr/>
              </a:pPr>
              <a:t>3/24/2020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62C85-512F-FD4E-932B-3EEDF240C1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63A9E-E595-3248-B299-1AD52225A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365410-9AAC-8C40-8F79-67050B55D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7EE3BC-2AC6-344A-B8B1-805E965836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2CE38-F0B2-9747-9DC0-AE6A086E92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85A410-D31B-3240-8058-BCA0FE800432}" type="datetimeFigureOut">
              <a:rPr lang="en-US" altLang="en-US"/>
              <a:pPr>
                <a:defRPr/>
              </a:pPr>
              <a:t>3/24/2020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6C46A47-A025-C04C-A0DC-F30A4D8C3E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83F5CB-D161-384F-BA06-9D521EC35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A5DB0-A0A8-0340-AD66-EDE287E959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6CDAD-A985-E64B-95A8-CCC1066ED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DFA2B9-70E0-6B46-BEE6-4A5CB49DF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0AE3CCFC-E6C8-5747-8C8B-0C2904548A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6FD7A1F1-36AA-404B-9050-6DDE680373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Image credit: John Warwick Brooke (Photographer). (1916). [A British trench near the Albert-Bapaume road at Ovillers-la-Boisselle, July 1916 during the Battle of the Somme], Retrieved October 17, 2012, from: http://en.wikipedia.org/wiki/File:Cheshire_Regiment_trench_Somme_1916.jpg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Image from the Library of Congress: Bain News Service (Publisher). (1916). [British wiring parties in rain], Retrieved June 23, 2018, from: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https://www.loc.gov/item/2014705027/</a:t>
            </a: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955429FC-8C29-0E45-B744-D216C2667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0D4C118-223D-D747-B790-7F476932D3B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AEC0956B-4C6A-034D-9B13-194C0D80B5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453F491C-77C3-0D46-A59C-CB15552746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Image from the Library of Congress: Bain News Service (Publisher). (1916). [British guns bombard Germans], Retrieved June 23, 2018, from: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https://www.loc.gov/item/2014705435/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Image from the Library of Congress: Central News Photo Service. (1917). [Birdseye view of a battlefield on the Somme front], Retrieved June 23, 2018, from: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https://www.loc.gov/item/2016645670/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D5FF5B77-61AF-F442-AAB9-4C708B105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0BF46EB-A22F-FB41-9F84-F313F35FEB9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FF6F5EB9-1987-1F4F-B5CE-777B5BD14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9BA6B04C-793E-7A4C-8B3F-EB58D5F0E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Image Credit: John Warwick Brooke (Photographer). (1916). [British Vickers machine gun crew wearing PH-type anti-gas helmets], Retrieved October 17, 2012, from: http://commons.wikimedia.org/wiki/File:Vickers_machine_gun_crew_with_gas_masks.jpg</a:t>
            </a:r>
          </a:p>
          <a:p>
            <a:endParaRPr lang="en-US" altLang="en-US"/>
          </a:p>
          <a:p>
            <a:r>
              <a:rPr lang="en-US" altLang="en-US"/>
              <a:t>Image from the Library of Congress: Bain News Service (Publisher). (1916). [British tank], Retrieved from:</a:t>
            </a:r>
          </a:p>
          <a:p>
            <a:r>
              <a:rPr lang="en-US" altLang="en-US"/>
              <a:t>https://www.loc.gov/item/2014705407/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603DDFE-A252-9A40-A083-E8D706B4A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32E018A-1198-5C4A-8FA8-038F798320D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32D5F9CA-18C9-AA44-B381-5EF26D76E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2AC49681-AE5C-8148-9830-9FBD5AA16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Image credit: [Progress of the Battle of the Somme between 1 July and 18 November]. Retrieved June 26, 2018, from: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https://commons.wikimedia.org/wiki/Battle_of_the_Somme#/media/File:Battle_of_the_Somme_1916_map.png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6C125DC8-AFA2-934F-8B07-AF0E1CF92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8828BE8-93F2-6D47-B3A7-F5B79D5D67F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E004D265-4EAF-8445-BDFE-7FC98D2815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770211DD-7916-0B44-9401-4CB875ADB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32E852E8-87AB-AA4E-A0DF-D9341D0B6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5B8E2095-63A4-3646-BC6B-FB7B8E3824A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7FB5E5-0CEB-5346-8908-498144B03CDF}"/>
              </a:ext>
            </a:extLst>
          </p:cNvPr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09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E73630-D460-4645-9D5A-F7BC3DBFCC3D}"/>
              </a:ext>
            </a:extLst>
          </p:cNvPr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>
            <a:extLst>
              <a:ext uri="{FF2B5EF4-FFF2-40B4-BE49-F238E27FC236}">
                <a16:creationId xmlns:a16="http://schemas.microsoft.com/office/drawing/2014/main" id="{6FA0AFF3-C484-514E-BF06-D63400E2A3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8E881216-BC84-D94F-AF32-DA81BED94CEE}" type="slidenum">
              <a:rPr lang="en-US" altLang="en-US" sz="1200" smtClean="0">
                <a:solidFill>
                  <a:srgbClr val="000000"/>
                </a:solidFill>
                <a:latin typeface="Lucida Sans" panose="020B0602030504020204" pitchFamily="34" charset="77"/>
              </a:rPr>
              <a:pPr algn="r" eaLnBrk="1" hangingPunct="1">
                <a:defRPr/>
              </a:pPr>
              <a:t>‹#›</a:t>
            </a:fld>
            <a:endParaRPr lang="en-US" altLang="en-US" sz="24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05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>
            <a:extLst>
              <a:ext uri="{FF2B5EF4-FFF2-40B4-BE49-F238E27FC236}">
                <a16:creationId xmlns:a16="http://schemas.microsoft.com/office/drawing/2014/main" id="{315E66DE-BDCE-BA41-86C3-7B7A1C1ACF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66D76FD-4409-684D-9BDA-3044DFCC6C5C}" type="slidenum">
              <a:rPr lang="en-US" altLang="en-US" sz="1200" smtClean="0">
                <a:solidFill>
                  <a:srgbClr val="000000"/>
                </a:solidFill>
                <a:latin typeface="Lucida Sans" panose="020B0602030504020204" pitchFamily="34" charset="77"/>
              </a:rPr>
              <a:pPr algn="r" eaLnBrk="1" hangingPunct="1">
                <a:defRPr/>
              </a:pPr>
              <a:t>‹#›</a:t>
            </a:fld>
            <a:endParaRPr lang="en-US" altLang="en-US" sz="240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8A6011-3CBD-014E-A458-ED45D201DCD2}"/>
              </a:ext>
            </a:extLst>
          </p:cNvPr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9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05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83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62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>
            <a:extLst>
              <a:ext uri="{FF2B5EF4-FFF2-40B4-BE49-F238E27FC236}">
                <a16:creationId xmlns:a16="http://schemas.microsoft.com/office/drawing/2014/main" id="{9F68261F-3084-4548-A9E3-61AA983E4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>
            <a:extLst>
              <a:ext uri="{FF2B5EF4-FFF2-40B4-BE49-F238E27FC236}">
                <a16:creationId xmlns:a16="http://schemas.microsoft.com/office/drawing/2014/main" id="{B0EB6F6A-69BB-1547-B481-D884FC4582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>
            <a:extLst>
              <a:ext uri="{FF2B5EF4-FFF2-40B4-BE49-F238E27FC236}">
                <a16:creationId xmlns:a16="http://schemas.microsoft.com/office/drawing/2014/main" id="{8F00648E-8E1A-7345-A186-EDBB10B255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LH_transition.png">
            <a:extLst>
              <a:ext uri="{FF2B5EF4-FFF2-40B4-BE49-F238E27FC236}">
                <a16:creationId xmlns:a16="http://schemas.microsoft.com/office/drawing/2014/main" id="{4B48D290-E3FB-5240-BF7A-3EAEDEB23D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LH_Title_v2.jpg">
            <a:extLst>
              <a:ext uri="{FF2B5EF4-FFF2-40B4-BE49-F238E27FC236}">
                <a16:creationId xmlns:a16="http://schemas.microsoft.com/office/drawing/2014/main" id="{121BCBB9-290B-E346-AF45-E24417E8F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9">
            <a:extLst>
              <a:ext uri="{FF2B5EF4-FFF2-40B4-BE49-F238E27FC236}">
                <a16:creationId xmlns:a16="http://schemas.microsoft.com/office/drawing/2014/main" id="{56B6C8C9-A679-AA4A-8EA9-36618A7AE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04875" y="3436938"/>
            <a:ext cx="6502400" cy="76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itchFamily="2" charset="0"/>
              </a:rPr>
              <a:t>Battle of the Somme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75AF708C-52F9-2D4E-B97E-4F4494F785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itchFamily="2" charset="0"/>
              </a:rPr>
              <a:t>Overview</a:t>
            </a:r>
          </a:p>
        </p:txBody>
      </p:sp>
      <p:sp>
        <p:nvSpPr>
          <p:cNvPr id="12290" name="TextBox 2">
            <a:extLst>
              <a:ext uri="{FF2B5EF4-FFF2-40B4-BE49-F238E27FC236}">
                <a16:creationId xmlns:a16="http://schemas.microsoft.com/office/drawing/2014/main" id="{14C198C6-8E3B-164E-BB77-3D75F99E6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8810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CF32B667-C1D2-D84B-86D7-4C9A47BFE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4471988"/>
            <a:ext cx="4127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i="1">
                <a:latin typeface="Helvetica" pitchFamily="2" charset="0"/>
              </a:rPr>
              <a:t>British trench at the Battle of the Somme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428C91F4-7A3B-F542-93AA-61108B617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t="7611" r="8363" b="5655"/>
          <a:stretch/>
        </p:blipFill>
        <p:spPr bwMode="auto">
          <a:xfrm>
            <a:off x="4506913" y="3132138"/>
            <a:ext cx="3998912" cy="289718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E5B55EA4-9065-2045-A483-6A803953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6100763"/>
            <a:ext cx="3675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i="1">
                <a:latin typeface="Helvetica" pitchFamily="2" charset="0"/>
              </a:rPr>
              <a:t>British fortify trenches with barbed wire</a:t>
            </a:r>
          </a:p>
        </p:txBody>
      </p:sp>
      <p:pic>
        <p:nvPicPr>
          <p:cNvPr id="8" name="Picture 7" descr="Screen shot 2012-10-05 at 8.32.02 PM.png">
            <a:extLst>
              <a:ext uri="{FF2B5EF4-FFF2-40B4-BE49-F238E27FC236}">
                <a16:creationId xmlns:a16="http://schemas.microsoft.com/office/drawing/2014/main" id="{424FB364-206F-6746-B3A9-240C08268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1576388"/>
            <a:ext cx="4424363" cy="2774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>
            <a:extLst>
              <a:ext uri="{FF2B5EF4-FFF2-40B4-BE49-F238E27FC236}">
                <a16:creationId xmlns:a16="http://schemas.microsoft.com/office/drawing/2014/main" id="{3AABB990-D110-E943-9C80-81A2F71E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8810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91AEBEDF-2C7A-7045-BC2B-A0652E3B26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5338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itchFamily="2" charset="0"/>
              </a:rPr>
              <a:t>Trench Warfare Tactics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12EEB256-963F-8247-9482-5DD5B31E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4509" r="4124" b="5751"/>
          <a:stretch>
            <a:fillRect/>
          </a:stretch>
        </p:blipFill>
        <p:spPr bwMode="auto">
          <a:xfrm>
            <a:off x="4451350" y="2070100"/>
            <a:ext cx="4387850" cy="278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Box 3">
            <a:extLst>
              <a:ext uri="{FF2B5EF4-FFF2-40B4-BE49-F238E27FC236}">
                <a16:creationId xmlns:a16="http://schemas.microsoft.com/office/drawing/2014/main" id="{2C54260D-432C-EB4B-9F0D-2861733E6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5032375"/>
            <a:ext cx="4068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i="1">
                <a:latin typeface="Helvetica" pitchFamily="2" charset="0"/>
              </a:rPr>
              <a:t>Aerial view of a trench and “no man’s land” at the Battle of the Somme</a:t>
            </a: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70BC03C9-CF13-C441-A622-D5C5BFE3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9154" r="3194" b="4228"/>
          <a:stretch>
            <a:fillRect/>
          </a:stretch>
        </p:blipFill>
        <p:spPr bwMode="auto">
          <a:xfrm>
            <a:off x="261938" y="2070100"/>
            <a:ext cx="4122737" cy="278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Box 3">
            <a:extLst>
              <a:ext uri="{FF2B5EF4-FFF2-40B4-BE49-F238E27FC236}">
                <a16:creationId xmlns:a16="http://schemas.microsoft.com/office/drawing/2014/main" id="{77717A61-6D3A-3C4A-B4B5-72DA8DC4E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5032375"/>
            <a:ext cx="398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i="1">
                <a:latin typeface="Helvetica" pitchFamily="2" charset="0"/>
              </a:rPr>
              <a:t>British artillery shelling enemy lines in 1916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587F7FD-8314-2D4E-9A29-E9DEB41C7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itchFamily="2" charset="0"/>
              </a:rPr>
              <a:t>Technology &amp; Death Toll</a:t>
            </a:r>
          </a:p>
        </p:txBody>
      </p:sp>
      <p:pic>
        <p:nvPicPr>
          <p:cNvPr id="18434" name="Content Placeholder 4">
            <a:extLst>
              <a:ext uri="{FF2B5EF4-FFF2-40B4-BE49-F238E27FC236}">
                <a16:creationId xmlns:a16="http://schemas.microsoft.com/office/drawing/2014/main" id="{BD4688B3-D3BC-1C43-A7C9-A4593FA0CD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3850" r="2860" b="13121"/>
          <a:stretch/>
        </p:blipFill>
        <p:spPr bwMode="auto">
          <a:xfrm>
            <a:off x="4370388" y="3090863"/>
            <a:ext cx="4384675" cy="2847975"/>
          </a:xfr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5">
            <a:extLst>
              <a:ext uri="{FF2B5EF4-FFF2-40B4-BE49-F238E27FC236}">
                <a16:creationId xmlns:a16="http://schemas.microsoft.com/office/drawing/2014/main" id="{7075E04E-3FA2-B345-A615-69ED3E24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25" y="6078538"/>
            <a:ext cx="360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i="1">
                <a:latin typeface="Helvetica" pitchFamily="2" charset="0"/>
              </a:rPr>
              <a:t>British introduced tanks into warfare at the Battle of the Somme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BE2EA-9217-A240-B30B-4A05DDB1CF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0" t="498" r="4726" b="10487"/>
          <a:stretch/>
        </p:blipFill>
        <p:spPr>
          <a:xfrm>
            <a:off x="373063" y="1524000"/>
            <a:ext cx="4360862" cy="27447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39000"/>
              </a:srgbClr>
            </a:outerShdw>
          </a:effectLst>
        </p:spPr>
      </p:pic>
      <p:sp>
        <p:nvSpPr>
          <p:cNvPr id="16389" name="TextBox 9">
            <a:extLst>
              <a:ext uri="{FF2B5EF4-FFF2-40B4-BE49-F238E27FC236}">
                <a16:creationId xmlns:a16="http://schemas.microsoft.com/office/drawing/2014/main" id="{BD2C88FF-F0EE-7D4B-AB4E-1CC4C3606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4408488"/>
            <a:ext cx="3824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i="1">
                <a:latin typeface="Helvetica" pitchFamily="2" charset="0"/>
              </a:rPr>
              <a:t>British soldiers firing a machine gun while wearing gas masks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11EE52F-FFE4-A147-AB76-6732E46C3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itchFamily="2" charset="0"/>
              </a:rPr>
              <a:t>Outcomes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A599E3-1189-3C41-A235-A7CBC19C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477963"/>
            <a:ext cx="3078162" cy="5068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1">
            <a:extLst>
              <a:ext uri="{FF2B5EF4-FFF2-40B4-BE49-F238E27FC236}">
                <a16:creationId xmlns:a16="http://schemas.microsoft.com/office/drawing/2014/main" id="{C845C669-3D4C-AB4B-9320-3241C788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2266950"/>
            <a:ext cx="3519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1">
                <a:latin typeface="Helvetica" pitchFamily="2" charset="0"/>
                <a:cs typeface="Arial" panose="020B0604020202020204" pitchFamily="34" charset="0"/>
              </a:rPr>
              <a:t>Movement of front lines from July 1, 1916 to November 18, 1916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3">
            <a:extLst>
              <a:ext uri="{FF2B5EF4-FFF2-40B4-BE49-F238E27FC236}">
                <a16:creationId xmlns:a16="http://schemas.microsoft.com/office/drawing/2014/main" id="{B3C3EEE5-4DFF-0B43-9817-3C826951A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96950" y="1708150"/>
            <a:ext cx="7181850" cy="230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itchFamily="2" charset="0"/>
              </a:rPr>
              <a:t>Central Historical Question</a:t>
            </a:r>
          </a:p>
          <a:p>
            <a:pPr eaLnBrk="1" hangingPunct="1"/>
            <a:r>
              <a:rPr lang="en-US" altLang="en-US" b="0" i="1">
                <a:latin typeface="Helvetica" pitchFamily="2" charset="0"/>
              </a:rPr>
              <a:t>Who won the first day of the Battle of the Somme?</a:t>
            </a:r>
          </a:p>
          <a:p>
            <a:pPr eaLnBrk="1" hangingPunct="1"/>
            <a:r>
              <a:rPr lang="en-US" altLang="en-US">
                <a:latin typeface="Helvetica" pitchFamily="2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DB0CF10E8E34E8403DCF20CE3A79F" ma:contentTypeVersion="5" ma:contentTypeDescription="Create a new document." ma:contentTypeScope="" ma:versionID="a895195601f25f39fbd296a232878e7e">
  <xsd:schema xmlns:xsd="http://www.w3.org/2001/XMLSchema" xmlns:xs="http://www.w3.org/2001/XMLSchema" xmlns:p="http://schemas.microsoft.com/office/2006/metadata/properties" xmlns:ns3="72a6f7d2-6301-4fb3-8946-975b4cdf1a4c" targetNamespace="http://schemas.microsoft.com/office/2006/metadata/properties" ma:root="true" ma:fieldsID="42f480843030e818c85fbdc086e86410" ns3:_="">
    <xsd:import namespace="72a6f7d2-6301-4fb3-8946-975b4cdf1a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6f7d2-6301-4fb3-8946-975b4cdf1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1AFEF9-701E-4B1A-AF63-1F55091F8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6f7d2-6301-4fb3-8946-975b4cdf1a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065199-8D9E-419E-AA58-4E7DA87B77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961775-93E0-4F22-8859-5828CFC5FFB9}">
  <ds:schemaRefs>
    <ds:schemaRef ds:uri="72a6f7d2-6301-4fb3-8946-975b4cdf1a4c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349</Words>
  <Application>Microsoft Office PowerPoint</Application>
  <PresentationFormat>On-screen Show (4:3)</PresentationFormat>
  <Paragraphs>35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Calibri</vt:lpstr>
      <vt:lpstr>Helvetica</vt:lpstr>
      <vt:lpstr>Lucida Sans</vt:lpstr>
      <vt:lpstr>Times</vt:lpstr>
      <vt:lpstr>Title Slide</vt:lpstr>
      <vt:lpstr>Basic Slide</vt:lpstr>
      <vt:lpstr>Transition Slide</vt:lpstr>
      <vt:lpstr>Transition Slide #2</vt:lpstr>
      <vt:lpstr>End Slide</vt:lpstr>
      <vt:lpstr>PowerPoint Presentation</vt:lpstr>
      <vt:lpstr>Overview</vt:lpstr>
      <vt:lpstr>Trench Warfare Tactics</vt:lpstr>
      <vt:lpstr>Technology &amp; Death Toll</vt:lpstr>
      <vt:lpstr>Outcomes</vt:lpstr>
      <vt:lpstr>PowerPoint Presentation</vt:lpstr>
    </vt:vector>
  </TitlesOfParts>
  <Company>CRESST/CSE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Linda S. Lane</cp:lastModifiedBy>
  <cp:revision>137</cp:revision>
  <dcterms:created xsi:type="dcterms:W3CDTF">2012-12-19T22:08:03Z</dcterms:created>
  <dcterms:modified xsi:type="dcterms:W3CDTF">2020-03-24T17:49:44Z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0x010100079DB0CF10E8E34E8403DCF20CE3A79F</vt:lpwstr>
  </property>
</Properties>
</file>