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2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1/9/2018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1/9/2018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1/9/2018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1/9/2018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1/9/2018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1/9/2018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1/9/2018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1/9/2018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Rise of Industrial America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dirty="0" smtClean="0"/>
              <a:t>Page 530</a:t>
            </a:r>
          </a:p>
          <a:p>
            <a:pPr algn="ctr"/>
            <a:r>
              <a:rPr lang="en-US" smtClean="0"/>
              <a:t>Chapter 24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1340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Thomas Nast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84386" y="132132"/>
            <a:ext cx="7048635" cy="3821682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1277600" y="3343"/>
            <a:ext cx="914400" cy="914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1935405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9268" y="864108"/>
            <a:ext cx="4566394" cy="5120640"/>
          </a:xfrm>
        </p:spPr>
        <p:txBody>
          <a:bodyPr/>
          <a:lstStyle/>
          <a:p>
            <a:r>
              <a:rPr lang="en-US" dirty="0" smtClean="0"/>
              <a:t>Swift and </a:t>
            </a:r>
            <a:r>
              <a:rPr lang="en-US" dirty="0" err="1" smtClean="0"/>
              <a:t>Armour</a:t>
            </a:r>
            <a:r>
              <a:rPr lang="en-US" dirty="0" smtClean="0"/>
              <a:t> (meatpacking out of Chicago)</a:t>
            </a:r>
          </a:p>
          <a:p>
            <a:endParaRPr lang="en-US" dirty="0" smtClean="0"/>
          </a:p>
          <a:p>
            <a:r>
              <a:rPr lang="en-US" dirty="0" err="1" smtClean="0"/>
              <a:t>Gustavus</a:t>
            </a:r>
            <a:r>
              <a:rPr lang="en-US" dirty="0" smtClean="0"/>
              <a:t> Swift: revolutionized meatpacking by using refrigerated railroad cars, cost controls at factories, &amp; vertical integration</a:t>
            </a:r>
          </a:p>
          <a:p>
            <a:endParaRPr lang="en-US" dirty="0" smtClean="0"/>
          </a:p>
          <a:p>
            <a:r>
              <a:rPr lang="en-US" dirty="0" smtClean="0"/>
              <a:t>Philip </a:t>
            </a:r>
            <a:r>
              <a:rPr lang="en-US" dirty="0" err="1" smtClean="0"/>
              <a:t>Armour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Upton Sinclair’s </a:t>
            </a:r>
            <a:r>
              <a:rPr lang="en-US" i="1" dirty="0" smtClean="0"/>
              <a:t>The Jungle</a:t>
            </a:r>
            <a:endParaRPr lang="en-US" i="1" dirty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2274"/>
            <a:ext cx="3773510" cy="377351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5731" y="2509230"/>
            <a:ext cx="3146269" cy="43487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35662" y="52274"/>
            <a:ext cx="2228045" cy="3554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535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Cornelius Vanderbilt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28230" y="723950"/>
            <a:ext cx="6866541" cy="5400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582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3211498" cy="4601183"/>
          </a:xfrm>
        </p:spPr>
        <p:txBody>
          <a:bodyPr/>
          <a:lstStyle/>
          <a:p>
            <a:r>
              <a:rPr lang="en-US" dirty="0" err="1" smtClean="0"/>
              <a:t>Industrializatiion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Movement from rural to urban. 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Effects????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Overcrowding?</a:t>
            </a:r>
          </a:p>
          <a:p>
            <a:r>
              <a:rPr lang="en-US" dirty="0" smtClean="0"/>
              <a:t>Sanitation?</a:t>
            </a:r>
          </a:p>
          <a:p>
            <a:r>
              <a:rPr lang="en-US" dirty="0" smtClean="0"/>
              <a:t>Disease?</a:t>
            </a:r>
          </a:p>
          <a:p>
            <a:r>
              <a:rPr lang="en-US" dirty="0" smtClean="0"/>
              <a:t>Low wages</a:t>
            </a:r>
          </a:p>
          <a:p>
            <a:r>
              <a:rPr lang="en-US" dirty="0" smtClean="0"/>
              <a:t>Working conditions</a:t>
            </a:r>
          </a:p>
          <a:p>
            <a:r>
              <a:rPr lang="en-US" dirty="0" smtClean="0"/>
              <a:t>Child labor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10380372" y="0"/>
            <a:ext cx="914400" cy="914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7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0959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Jacob Riis=exposed living conditions!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69556" y="0"/>
            <a:ext cx="3799862" cy="287198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935" y="2278543"/>
            <a:ext cx="4381702" cy="344647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919" y="4444700"/>
            <a:ext cx="3353166" cy="240415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074276" y="6078828"/>
            <a:ext cx="63531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i="1" dirty="0" smtClean="0"/>
              <a:t>How the Other Half Lives</a:t>
            </a:r>
            <a:endParaRPr lang="en-US" sz="4800" i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50850" y="343201"/>
            <a:ext cx="3842412" cy="301039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76386" y="2794183"/>
            <a:ext cx="4101721" cy="3284645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148188" y="0"/>
            <a:ext cx="914400" cy="914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9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2034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“Old” vs. “New” Immigrants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What’s the difference?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Their origins!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1880-1920</a:t>
            </a:r>
          </a:p>
          <a:p>
            <a:r>
              <a:rPr lang="en-US" dirty="0" smtClean="0"/>
              <a:t>“New” immigrants</a:t>
            </a:r>
          </a:p>
          <a:p>
            <a:r>
              <a:rPr lang="en-US" dirty="0" smtClean="0"/>
              <a:t>From Eastern &amp; Southern Europe. Mostly Catholic or Jewish or Orthodox.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9206" y="-99471"/>
            <a:ext cx="5724129" cy="3679797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48188" y="0"/>
            <a:ext cx="914400" cy="914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9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7210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55313" y="260843"/>
            <a:ext cx="8332629" cy="6256003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0702344" y="209437"/>
            <a:ext cx="914400" cy="914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9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4757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Rise of Nativism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Defn</a:t>
            </a:r>
            <a:r>
              <a:rPr lang="en-US" dirty="0" smtClean="0"/>
              <a:t>: </a:t>
            </a:r>
            <a:r>
              <a:rPr lang="en-US" dirty="0"/>
              <a:t>the policy of protecting the interests of native-born or established inhabitants against those of immigrants.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0938935" y="0"/>
            <a:ext cx="914400" cy="914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9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0543" y="-114878"/>
            <a:ext cx="2777003" cy="296896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3513" y="489530"/>
            <a:ext cx="6169455" cy="6368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288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Thomas Nast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82394" y="1102873"/>
            <a:ext cx="7532073" cy="4872924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1114467" y="0"/>
            <a:ext cx="914400" cy="914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9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92451" y="6259132"/>
            <a:ext cx="52574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Chinese Exclusion Act 1882 (page 517). Repealed 1943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0295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942112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Jane Addams’ Hull House</a:t>
            </a:r>
            <a:endParaRPr lang="en-US" i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2919" y="889768"/>
            <a:ext cx="2947482" cy="377882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18963" y="739116"/>
            <a:ext cx="843689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1889: Settlement House in Chicago</a:t>
            </a:r>
          </a:p>
          <a:p>
            <a:r>
              <a:rPr lang="en-US" sz="4400" dirty="0" smtClean="0"/>
              <a:t>for new European immigrants</a:t>
            </a:r>
          </a:p>
          <a:p>
            <a:endParaRPr lang="en-US" sz="4400" dirty="0"/>
          </a:p>
          <a:p>
            <a:endParaRPr lang="en-US" sz="4400" dirty="0" smtClean="0"/>
          </a:p>
          <a:p>
            <a:endParaRPr lang="en-US" sz="4400" dirty="0"/>
          </a:p>
          <a:p>
            <a:endParaRPr lang="en-US" sz="4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401" y="3168203"/>
            <a:ext cx="5436924" cy="373161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67406" y="2562897"/>
            <a:ext cx="3897345" cy="305343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164428" y="2080720"/>
            <a:ext cx="40727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/>
              <a:t>Twenty Years at Hull House</a:t>
            </a:r>
            <a:endParaRPr lang="en-US" sz="2800" i="1" dirty="0"/>
          </a:p>
        </p:txBody>
      </p:sp>
      <p:sp>
        <p:nvSpPr>
          <p:cNvPr id="8" name="Rounded Rectangle 7"/>
          <p:cNvSpPr/>
          <p:nvPr/>
        </p:nvSpPr>
        <p:spPr>
          <a:xfrm>
            <a:off x="148188" y="0"/>
            <a:ext cx="914400" cy="914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9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806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Henry Bessemer-Steelmaking Process!!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43211" y="584383"/>
            <a:ext cx="6490952" cy="5409127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11062953" y="0"/>
            <a:ext cx="914400" cy="914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6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5648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347" y="1817649"/>
            <a:ext cx="2714625" cy="34671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6088" y="0"/>
            <a:ext cx="8645912" cy="6858000"/>
          </a:xfrm>
        </p:spPr>
        <p:txBody>
          <a:bodyPr/>
          <a:lstStyle/>
          <a:p>
            <a:r>
              <a:rPr lang="en-US" dirty="0"/>
              <a:t>The New Colossus</a:t>
            </a:r>
          </a:p>
          <a:p>
            <a:r>
              <a:rPr lang="en-US" dirty="0"/>
              <a:t>BY </a:t>
            </a:r>
            <a:r>
              <a:rPr lang="en-US"/>
              <a:t>EMMA </a:t>
            </a:r>
            <a:r>
              <a:rPr lang="en-US" smtClean="0"/>
              <a:t>LAZARUS (1883)</a:t>
            </a:r>
            <a:endParaRPr lang="en-US" dirty="0"/>
          </a:p>
          <a:p>
            <a:r>
              <a:rPr lang="en-US" dirty="0"/>
              <a:t>Not like the brazen giant of Greek fame, </a:t>
            </a:r>
          </a:p>
          <a:p>
            <a:r>
              <a:rPr lang="en-US" dirty="0"/>
              <a:t>With conquering limbs astride from land to land; </a:t>
            </a:r>
          </a:p>
          <a:p>
            <a:r>
              <a:rPr lang="en-US" dirty="0"/>
              <a:t>Here at our sea-washed, sunset gates shall stand </a:t>
            </a:r>
          </a:p>
          <a:p>
            <a:r>
              <a:rPr lang="en-US" dirty="0"/>
              <a:t>A mighty woman with a torch, whose flame </a:t>
            </a:r>
          </a:p>
          <a:p>
            <a:r>
              <a:rPr lang="en-US" dirty="0"/>
              <a:t>Is the imprisoned lightning, and her name </a:t>
            </a:r>
          </a:p>
          <a:p>
            <a:r>
              <a:rPr lang="en-US" dirty="0"/>
              <a:t>Mother of Exiles. From her beacon-hand </a:t>
            </a:r>
          </a:p>
          <a:p>
            <a:r>
              <a:rPr lang="en-US" dirty="0"/>
              <a:t>Glows world-wide welcome; her mild eyes command </a:t>
            </a:r>
          </a:p>
          <a:p>
            <a:r>
              <a:rPr lang="en-US" dirty="0"/>
              <a:t>The air-bridged harbor that twin cities frame. </a:t>
            </a:r>
          </a:p>
          <a:p>
            <a:r>
              <a:rPr lang="en-US" dirty="0"/>
              <a:t>“Keep, ancient lands, your storied pomp!” cries she </a:t>
            </a:r>
          </a:p>
          <a:p>
            <a:r>
              <a:rPr lang="en-US" dirty="0"/>
              <a:t>With silent lips. “Give me your tired, your poor, </a:t>
            </a:r>
          </a:p>
          <a:p>
            <a:r>
              <a:rPr lang="en-US" dirty="0"/>
              <a:t>Your huddled masses yearning to breathe free, </a:t>
            </a:r>
          </a:p>
          <a:p>
            <a:r>
              <a:rPr lang="en-US" dirty="0"/>
              <a:t>The wretched refuse of your teeming shore. </a:t>
            </a:r>
          </a:p>
          <a:p>
            <a:r>
              <a:rPr lang="en-US" dirty="0"/>
              <a:t>Send these, the homeless, tempest-</a:t>
            </a:r>
            <a:r>
              <a:rPr lang="en-US" dirty="0" err="1"/>
              <a:t>tost</a:t>
            </a:r>
            <a:r>
              <a:rPr lang="en-US" dirty="0"/>
              <a:t> to me, </a:t>
            </a:r>
          </a:p>
          <a:p>
            <a:r>
              <a:rPr lang="en-US" dirty="0"/>
              <a:t>I lift my lamp beside the golden door!” </a:t>
            </a:r>
          </a:p>
        </p:txBody>
      </p:sp>
    </p:spTree>
    <p:extLst>
      <p:ext uri="{BB962C8B-B14F-4D97-AF65-F5344CB8AC3E}">
        <p14:creationId xmlns:p14="http://schemas.microsoft.com/office/powerpoint/2010/main" val="2591650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George Pullman=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Pullman Sleeping Car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Pullman Strike of 1894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94138" y="1123837"/>
            <a:ext cx="6268813" cy="4677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850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95459"/>
            <a:ext cx="4328466" cy="54051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13212" y="864108"/>
            <a:ext cx="7315200" cy="5120640"/>
          </a:xfrm>
        </p:spPr>
        <p:txBody>
          <a:bodyPr/>
          <a:lstStyle/>
          <a:p>
            <a:r>
              <a:rPr lang="en-US" dirty="0" smtClean="0"/>
              <a:t>1893-1894: start of a depression. Cut wages by 30% (but didn’t cut rent). Increased hours.</a:t>
            </a:r>
          </a:p>
          <a:p>
            <a:r>
              <a:rPr lang="en-US" dirty="0" smtClean="0"/>
              <a:t>&amp;9.07 in 2 weeks. Rent $9. 7 cents left.</a:t>
            </a:r>
          </a:p>
          <a:p>
            <a:r>
              <a:rPr lang="en-US" dirty="0" smtClean="0"/>
              <a:t>6% to investors</a:t>
            </a:r>
          </a:p>
          <a:p>
            <a:r>
              <a:rPr lang="en-US" dirty="0" smtClean="0"/>
              <a:t>Workers strike led by Eugene Debs. Federal troops sent. 34 workers killed. Courts side with owner.</a:t>
            </a:r>
          </a:p>
          <a:p>
            <a:r>
              <a:rPr lang="en-US" dirty="0" smtClean="0"/>
              <a:t>Investigating commission blames Pullman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096107" y="1260088"/>
            <a:ext cx="1549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Pages 617-618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423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85611"/>
            <a:ext cx="3387143" cy="5267459"/>
          </a:xfrm>
        </p:spPr>
        <p:txBody>
          <a:bodyPr>
            <a:normAutofit/>
          </a:bodyPr>
          <a:lstStyle/>
          <a:p>
            <a:r>
              <a:rPr lang="en-US" dirty="0" smtClean="0"/>
              <a:t>Alexander Graham Bell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3-10-1876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“Mr. Watson-come here-I want to see you.”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60736" y="674838"/>
            <a:ext cx="4403726" cy="5499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454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Andrew Carnegie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2950" y="290535"/>
            <a:ext cx="5119844" cy="630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328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Thomas Edison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phonograph, motion picture camera, long-lasting electric light bulb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16424" y="990120"/>
            <a:ext cx="7003517" cy="4868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337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J.P. Morgan-formed GE (General Electric)-transformed American business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11963" y="1236371"/>
            <a:ext cx="8348272" cy="4675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999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John D. Rockefeller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37957" y="972210"/>
            <a:ext cx="7532780" cy="4904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707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TM03457475[[fn=Frame]]</Template>
  <TotalTime>241</TotalTime>
  <Words>383</Words>
  <Application>Microsoft Office PowerPoint</Application>
  <PresentationFormat>Widescreen</PresentationFormat>
  <Paragraphs>74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Corbel</vt:lpstr>
      <vt:lpstr>Wingdings 2</vt:lpstr>
      <vt:lpstr>Frame</vt:lpstr>
      <vt:lpstr>Rise of Industrial America </vt:lpstr>
      <vt:lpstr>Henry Bessemer-Steelmaking Process!!</vt:lpstr>
      <vt:lpstr>George Pullman=  Pullman Sleeping Car  Pullman Strike of 1894</vt:lpstr>
      <vt:lpstr>PowerPoint Presentation</vt:lpstr>
      <vt:lpstr>Alexander Graham Bell  3-10-1876  “Mr. Watson-come here-I want to see you.”  </vt:lpstr>
      <vt:lpstr>Andrew Carnegie</vt:lpstr>
      <vt:lpstr>Thomas Edison  phonograph, motion picture camera, long-lasting electric light bulb</vt:lpstr>
      <vt:lpstr>J.P. Morgan-formed GE (General Electric)-transformed American business</vt:lpstr>
      <vt:lpstr>John D. Rockefeller</vt:lpstr>
      <vt:lpstr>Thomas Nast</vt:lpstr>
      <vt:lpstr> </vt:lpstr>
      <vt:lpstr>Cornelius Vanderbilt</vt:lpstr>
      <vt:lpstr>Industrializatiion   Movement from rural to urban.   Effects????</vt:lpstr>
      <vt:lpstr>Jacob Riis=exposed living conditions!</vt:lpstr>
      <vt:lpstr>“Old” vs. “New” Immigrants  What’s the difference?  Their origins!</vt:lpstr>
      <vt:lpstr>PowerPoint Presentation</vt:lpstr>
      <vt:lpstr>Rise of Nativism</vt:lpstr>
      <vt:lpstr>Thomas Nast</vt:lpstr>
      <vt:lpstr>       Jane Addams’ Hull House</vt:lpstr>
      <vt:lpstr>PowerPoint Presentation</vt:lpstr>
    </vt:vector>
  </TitlesOfParts>
  <Company>Jackson-Madison County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Rise of Industrial America </dc:title>
  <dc:creator>Linda S. Lane</dc:creator>
  <cp:lastModifiedBy>Linda S. Lane</cp:lastModifiedBy>
  <cp:revision>30</cp:revision>
  <dcterms:created xsi:type="dcterms:W3CDTF">2017-03-23T18:18:44Z</dcterms:created>
  <dcterms:modified xsi:type="dcterms:W3CDTF">2018-01-09T18:39:41Z</dcterms:modified>
</cp:coreProperties>
</file>